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 id="2147483725" r:id="rId6"/>
  </p:sldMasterIdLst>
  <p:notesMasterIdLst>
    <p:notesMasterId r:id="rId16"/>
  </p:notesMasterIdLst>
  <p:handoutMasterIdLst>
    <p:handoutMasterId r:id="rId17"/>
  </p:handoutMasterIdLst>
  <p:sldIdLst>
    <p:sldId id="279" r:id="rId7"/>
    <p:sldId id="288" r:id="rId8"/>
    <p:sldId id="281" r:id="rId9"/>
    <p:sldId id="282" r:id="rId10"/>
    <p:sldId id="283" r:id="rId11"/>
    <p:sldId id="284" r:id="rId12"/>
    <p:sldId id="285" r:id="rId13"/>
    <p:sldId id="286" r:id="rId14"/>
    <p:sldId id="287" r:id="rId15"/>
  </p:sldIdLst>
  <p:sldSz cx="12192000" cy="6858000"/>
  <p:notesSz cx="6858000" cy="9144000"/>
  <p:defaultTextStyle>
    <a:defPPr>
      <a:defRPr lang="nl-NL"/>
    </a:defPPr>
    <a:lvl1pPr algn="l" defTabSz="912813" rtl="0" fontAlgn="base">
      <a:spcBef>
        <a:spcPct val="0"/>
      </a:spcBef>
      <a:spcAft>
        <a:spcPct val="0"/>
      </a:spcAft>
      <a:defRPr sz="2400" kern="1200">
        <a:solidFill>
          <a:schemeClr val="tx1"/>
        </a:solidFill>
        <a:latin typeface="Calibri" charset="0"/>
        <a:ea typeface="ＭＳ Ｐゴシック" charset="-128"/>
        <a:cs typeface="+mn-cs"/>
      </a:defRPr>
    </a:lvl1pPr>
    <a:lvl2pPr marL="4556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2pPr>
    <a:lvl3pPr marL="9128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3pPr>
    <a:lvl4pPr marL="13700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4pPr>
    <a:lvl5pPr marL="18272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5pPr>
    <a:lvl6pPr marL="2286000" algn="l" defTabSz="914400" rtl="0" eaLnBrk="1" latinLnBrk="0" hangingPunct="1">
      <a:defRPr sz="2400" kern="1200">
        <a:solidFill>
          <a:schemeClr val="tx1"/>
        </a:solidFill>
        <a:latin typeface="Calibri" charset="0"/>
        <a:ea typeface="ＭＳ Ｐゴシック" charset="-128"/>
        <a:cs typeface="+mn-cs"/>
      </a:defRPr>
    </a:lvl6pPr>
    <a:lvl7pPr marL="2743200" algn="l" defTabSz="914400" rtl="0" eaLnBrk="1" latinLnBrk="0" hangingPunct="1">
      <a:defRPr sz="2400" kern="1200">
        <a:solidFill>
          <a:schemeClr val="tx1"/>
        </a:solidFill>
        <a:latin typeface="Calibri" charset="0"/>
        <a:ea typeface="ＭＳ Ｐゴシック" charset="-128"/>
        <a:cs typeface="+mn-cs"/>
      </a:defRPr>
    </a:lvl7pPr>
    <a:lvl8pPr marL="3200400" algn="l" defTabSz="914400" rtl="0" eaLnBrk="1" latinLnBrk="0" hangingPunct="1">
      <a:defRPr sz="2400" kern="1200">
        <a:solidFill>
          <a:schemeClr val="tx1"/>
        </a:solidFill>
        <a:latin typeface="Calibri" charset="0"/>
        <a:ea typeface="ＭＳ Ｐゴシック" charset="-128"/>
        <a:cs typeface="+mn-cs"/>
      </a:defRPr>
    </a:lvl8pPr>
    <a:lvl9pPr marL="3657600" algn="l" defTabSz="914400" rtl="0" eaLnBrk="1" latinLnBrk="0" hangingPunct="1">
      <a:defRPr sz="2400"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2" orient="horz" pos="2160" userDrawn="1">
          <p15:clr>
            <a:srgbClr val="A4A3A4"/>
          </p15:clr>
        </p15:guide>
        <p15:guide id="3" pos="7219">
          <p15:clr>
            <a:srgbClr val="A4A3A4"/>
          </p15:clr>
        </p15:guide>
        <p15:guide id="6"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0016"/>
    <a:srgbClr val="008542"/>
    <a:srgbClr val="002C64"/>
    <a:srgbClr val="00A9F3"/>
    <a:srgbClr val="33AADC"/>
    <a:srgbClr val="002F5F"/>
    <a:srgbClr val="3DB7E4"/>
    <a:srgbClr val="F0AB00"/>
    <a:srgbClr val="8EBA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439"/>
  </p:normalViewPr>
  <p:slideViewPr>
    <p:cSldViewPr snapToGrid="0" snapToObjects="1" showGuides="1">
      <p:cViewPr varScale="1">
        <p:scale>
          <a:sx n="73" d="100"/>
          <a:sy n="73" d="100"/>
        </p:scale>
        <p:origin x="306" y="84"/>
      </p:cViewPr>
      <p:guideLst>
        <p:guide orient="horz" pos="2160"/>
        <p:guide pos="7219"/>
        <p:guide pos="3840"/>
      </p:guideLst>
    </p:cSldViewPr>
  </p:slideViewPr>
  <p:outlineViewPr>
    <p:cViewPr>
      <p:scale>
        <a:sx n="33" d="100"/>
        <a:sy n="33" d="100"/>
      </p:scale>
      <p:origin x="0" y="0"/>
    </p:cViewPr>
  </p:outlineViewPr>
  <p:notesTextViewPr>
    <p:cViewPr>
      <p:scale>
        <a:sx n="90" d="100"/>
        <a:sy n="90" d="100"/>
      </p:scale>
      <p:origin x="0" y="0"/>
    </p:cViewPr>
  </p:notesTextViewPr>
  <p:sorterViewPr>
    <p:cViewPr>
      <p:scale>
        <a:sx n="100" d="100"/>
        <a:sy n="100" d="100"/>
      </p:scale>
      <p:origin x="0" y="0"/>
    </p:cViewPr>
  </p:sorterViewPr>
  <p:notesViewPr>
    <p:cSldViewPr snapToGrid="0" snapToObjects="1" showGuides="1">
      <p:cViewPr varScale="1">
        <p:scale>
          <a:sx n="78" d="100"/>
          <a:sy n="78" d="100"/>
        </p:scale>
        <p:origin x="3376"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C3D4CAB9-543B-124D-AC85-B38EEA6DAD72}" type="datetimeFigureOut">
              <a:rPr lang="nl-NL" altLang="en-US"/>
              <a:pPr/>
              <a:t>20-12-2018</a:t>
            </a:fld>
            <a:endParaRPr lang="nl-NL" altLang="en-US"/>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10CD581-2C6F-F24C-A6EA-AEF3E4905845}" type="slidenum">
              <a:rPr lang="nl-NL" altLang="en-US"/>
              <a:pPr/>
              <a:t>‹nr.›</a:t>
            </a:fld>
            <a:endParaRPr lang="nl-NL" altLang="en-US"/>
          </a:p>
        </p:txBody>
      </p:sp>
    </p:spTree>
    <p:extLst>
      <p:ext uri="{BB962C8B-B14F-4D97-AF65-F5344CB8AC3E}">
        <p14:creationId xmlns:p14="http://schemas.microsoft.com/office/powerpoint/2010/main" val="14827330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D520C45E-4B48-084A-A24B-FDF519F7717D}" type="datetimeFigureOut">
              <a:rPr lang="nl-NL" altLang="en-US"/>
              <a:pPr/>
              <a:t>20-12-2018</a:t>
            </a:fld>
            <a:endParaRPr lang="nl-NL" alt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nl-NL" noProof="0"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dirty="0"/>
              <a:t>Klik om de tekststijl van het model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3399720B-A57D-9C40-A75B-79A2C5AF5111}" type="slidenum">
              <a:rPr lang="nl-NL" altLang="en-US"/>
              <a:pPr/>
              <a:t>‹nr.›</a:t>
            </a:fld>
            <a:endParaRPr lang="nl-NL" altLang="en-US"/>
          </a:p>
        </p:txBody>
      </p:sp>
    </p:spTree>
    <p:extLst>
      <p:ext uri="{BB962C8B-B14F-4D97-AF65-F5344CB8AC3E}">
        <p14:creationId xmlns:p14="http://schemas.microsoft.com/office/powerpoint/2010/main" val="1828993343"/>
      </p:ext>
    </p:extLst>
  </p:cSld>
  <p:clrMap bg1="lt1" tx1="dk1" bg2="lt2" tx2="dk2" accent1="accent1" accent2="accent2" accent3="accent3" accent4="accent4" accent5="accent5" accent6="accent6" hlink="hlink" folHlink="folHlink"/>
  <p:hf hdr="0" ftr="0" dt="0"/>
  <p:notesStyle>
    <a:lvl1pPr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1pPr>
    <a:lvl2pPr marL="4556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2pPr>
    <a:lvl3pPr marL="9128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3pPr>
    <a:lvl4pPr marL="13700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4pPr>
    <a:lvl5pPr marL="18272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5pPr>
    <a:lvl6pPr marL="2285795" algn="l" defTabSz="914317" rtl="0" eaLnBrk="1" latinLnBrk="0" hangingPunct="1">
      <a:defRPr sz="1200" kern="1200">
        <a:solidFill>
          <a:schemeClr val="tx1"/>
        </a:solidFill>
        <a:latin typeface="+mn-lt"/>
        <a:ea typeface="+mn-ea"/>
        <a:cs typeface="+mn-cs"/>
      </a:defRPr>
    </a:lvl6pPr>
    <a:lvl7pPr marL="2742953" algn="l" defTabSz="914317" rtl="0" eaLnBrk="1" latinLnBrk="0" hangingPunct="1">
      <a:defRPr sz="1200" kern="1200">
        <a:solidFill>
          <a:schemeClr val="tx1"/>
        </a:solidFill>
        <a:latin typeface="+mn-lt"/>
        <a:ea typeface="+mn-ea"/>
        <a:cs typeface="+mn-cs"/>
      </a:defRPr>
    </a:lvl7pPr>
    <a:lvl8pPr marL="3200113" algn="l" defTabSz="914317" rtl="0" eaLnBrk="1" latinLnBrk="0" hangingPunct="1">
      <a:defRPr sz="1200" kern="1200">
        <a:solidFill>
          <a:schemeClr val="tx1"/>
        </a:solidFill>
        <a:latin typeface="+mn-lt"/>
        <a:ea typeface="+mn-ea"/>
        <a:cs typeface="+mn-cs"/>
      </a:defRPr>
    </a:lvl8pPr>
    <a:lvl9pPr marL="3657271" algn="l" defTabSz="91431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2813" rtl="0" eaLnBrk="0" fontAlgn="base" latinLnBrk="0" hangingPunct="0">
              <a:lnSpc>
                <a:spcPct val="100000"/>
              </a:lnSpc>
              <a:spcBef>
                <a:spcPct val="30000"/>
              </a:spcBef>
              <a:spcAft>
                <a:spcPct val="0"/>
              </a:spcAft>
              <a:buClrTx/>
              <a:buSzTx/>
              <a:buFontTx/>
              <a:buNone/>
              <a:tabLst/>
              <a:defRPr/>
            </a:pPr>
            <a:r>
              <a:rPr lang="nl-NL" dirty="0"/>
              <a:t>Voor datum, voettekst,</a:t>
            </a:r>
            <a:r>
              <a:rPr lang="nl-NL" baseline="0" dirty="0"/>
              <a:t> etc. gebruik onder het menu ‘Invoegen’ de gewenste optie.</a:t>
            </a:r>
          </a:p>
          <a:p>
            <a:pPr marL="0" marR="0" indent="0" algn="l" defTabSz="912813" rtl="0" eaLnBrk="0" fontAlgn="base" latinLnBrk="0" hangingPunct="0">
              <a:lnSpc>
                <a:spcPct val="100000"/>
              </a:lnSpc>
              <a:spcBef>
                <a:spcPct val="30000"/>
              </a:spcBef>
              <a:spcAft>
                <a:spcPct val="0"/>
              </a:spcAft>
              <a:buClrTx/>
              <a:buSzTx/>
              <a:buFontTx/>
              <a:buNone/>
              <a:tabLst/>
              <a:defRPr/>
            </a:pPr>
            <a:r>
              <a:rPr lang="nl-NL" baseline="0" dirty="0"/>
              <a:t>Via Start, Nieuwe dia kun je kiezen uit diverse soorten dia’s om in </a:t>
            </a:r>
            <a:r>
              <a:rPr lang="nl-NL" baseline="0"/>
              <a:t>te voegen.</a:t>
            </a:r>
            <a:endParaRPr lang="nl-NL" dirty="0"/>
          </a:p>
        </p:txBody>
      </p:sp>
      <p:sp>
        <p:nvSpPr>
          <p:cNvPr id="4" name="Tijdelijke aanduiding voor dianummer 3"/>
          <p:cNvSpPr>
            <a:spLocks noGrp="1"/>
          </p:cNvSpPr>
          <p:nvPr>
            <p:ph type="sldNum" sz="quarter" idx="10"/>
          </p:nvPr>
        </p:nvSpPr>
        <p:spPr/>
        <p:txBody>
          <a:bodyPr/>
          <a:lstStyle/>
          <a:p>
            <a:fld id="{3399720B-A57D-9C40-A75B-79A2C5AF5111}" type="slidenum">
              <a:rPr lang="nl-NL" altLang="en-US" smtClean="0"/>
              <a:pPr/>
              <a:t>1</a:t>
            </a:fld>
            <a:endParaRPr lang="nl-NL" altLang="en-US"/>
          </a:p>
        </p:txBody>
      </p:sp>
    </p:spTree>
    <p:extLst>
      <p:ext uri="{BB962C8B-B14F-4D97-AF65-F5344CB8AC3E}">
        <p14:creationId xmlns:p14="http://schemas.microsoft.com/office/powerpoint/2010/main" val="1125666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kstdia: titel met tekst">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solidFill>
                  <a:srgbClr val="00A9F3"/>
                </a:solidFill>
              </a:defRPr>
            </a:lvl1pPr>
          </a:lstStyle>
          <a:p>
            <a:r>
              <a:rPr lang="nl-NL"/>
              <a:t>Klik om de stijl te bewerken</a:t>
            </a:r>
            <a:endParaRPr lang="nl-NL" dirty="0"/>
          </a:p>
        </p:txBody>
      </p:sp>
      <p:sp>
        <p:nvSpPr>
          <p:cNvPr id="3" name="Tijdelijke aanduiding voor inhoud 2"/>
          <p:cNvSpPr>
            <a:spLocks noGrp="1"/>
          </p:cNvSpPr>
          <p:nvPr>
            <p:ph idx="1"/>
          </p:nvPr>
        </p:nvSpPr>
        <p:spPr/>
        <p:txBody>
          <a:bodyPr>
            <a:noAutofit/>
          </a:bodyPr>
          <a:lstStyle>
            <a:lvl1pPr marL="268288" indent="-268288">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209035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kstdia: titel met tekst 2k">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de stijl te bewerken</a:t>
            </a:r>
            <a:endParaRPr lang="nl-NL" dirty="0"/>
          </a:p>
        </p:txBody>
      </p:sp>
      <p:sp>
        <p:nvSpPr>
          <p:cNvPr id="3" name="Tijdelijke aanduiding voor inhoud 2"/>
          <p:cNvSpPr>
            <a:spLocks noGrp="1"/>
          </p:cNvSpPr>
          <p:nvPr>
            <p:ph idx="1"/>
          </p:nvPr>
        </p:nvSpPr>
        <p:spPr>
          <a:xfrm>
            <a:off x="1080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inhoud 2"/>
          <p:cNvSpPr>
            <a:spLocks noGrp="1"/>
          </p:cNvSpPr>
          <p:nvPr>
            <p:ph idx="10"/>
          </p:nvPr>
        </p:nvSpPr>
        <p:spPr>
          <a:xfrm>
            <a:off x="6252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905419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dia: titel ">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de stijl te bewerken</a:t>
            </a:r>
            <a:endParaRPr lang="nl-NL" dirty="0"/>
          </a:p>
        </p:txBody>
      </p:sp>
    </p:spTree>
    <p:extLst>
      <p:ext uri="{BB962C8B-B14F-4D97-AF65-F5344CB8AC3E}">
        <p14:creationId xmlns:p14="http://schemas.microsoft.com/office/powerpoint/2010/main" val="111095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teks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080000" y="1080000"/>
            <a:ext cx="10033200" cy="522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606042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dia: bee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259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dia: aflopend beeld">
    <p:spTree>
      <p:nvGrpSpPr>
        <p:cNvPr id="1" name=""/>
        <p:cNvGrpSpPr/>
        <p:nvPr/>
      </p:nvGrpSpPr>
      <p:grpSpPr>
        <a:xfrm>
          <a:off x="0" y="0"/>
          <a:ext cx="0" cy="0"/>
          <a:chOff x="0" y="0"/>
          <a:chExt cx="0" cy="0"/>
        </a:xfrm>
      </p:grpSpPr>
      <p:sp>
        <p:nvSpPr>
          <p:cNvPr id="8" name="Rechthoek 7"/>
          <p:cNvSpPr/>
          <p:nvPr userDrawn="1"/>
        </p:nvSpPr>
        <p:spPr>
          <a:xfrm>
            <a:off x="1"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9" name="Groep 1"/>
          <p:cNvGrpSpPr/>
          <p:nvPr userDrawn="1"/>
        </p:nvGrpSpPr>
        <p:grpSpPr>
          <a:xfrm>
            <a:off x="-7374" y="6415994"/>
            <a:ext cx="4949825" cy="449261"/>
            <a:chOff x="0" y="6408737"/>
            <a:chExt cx="4949825" cy="449261"/>
          </a:xfrm>
          <a:solidFill>
            <a:schemeClr val="bg2"/>
          </a:solidFill>
        </p:grpSpPr>
        <p:sp>
          <p:nvSpPr>
            <p:cNvPr id="10"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sp>
          <p:nvSpPr>
            <p:cNvPr id="11"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grpSp>
      <p:pic>
        <p:nvPicPr>
          <p:cNvPr id="7" name="Afbeelding 1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5775" y="0"/>
            <a:ext cx="214947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1037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eldia: VNG">
    <p:spTree>
      <p:nvGrpSpPr>
        <p:cNvPr id="1" name=""/>
        <p:cNvGrpSpPr/>
        <p:nvPr/>
      </p:nvGrpSpPr>
      <p:grpSpPr>
        <a:xfrm>
          <a:off x="0" y="0"/>
          <a:ext cx="0" cy="0"/>
          <a:chOff x="0" y="0"/>
          <a:chExt cx="0" cy="0"/>
        </a:xfrm>
      </p:grpSpPr>
      <p:grpSp>
        <p:nvGrpSpPr>
          <p:cNvPr id="4" name="Groeperen 3"/>
          <p:cNvGrpSpPr>
            <a:grpSpLocks/>
          </p:cNvGrpSpPr>
          <p:nvPr userDrawn="1"/>
        </p:nvGrpSpPr>
        <p:grpSpPr bwMode="auto">
          <a:xfrm>
            <a:off x="7356475" y="1871663"/>
            <a:ext cx="4845040" cy="4319587"/>
            <a:chOff x="7222241" y="1800000"/>
            <a:chExt cx="4844271" cy="4320000"/>
          </a:xfrm>
          <a:solidFill>
            <a:schemeClr val="tx2"/>
          </a:solidFill>
        </p:grpSpPr>
        <p:sp>
          <p:nvSpPr>
            <p:cNvPr id="5" name="Uitstel 4"/>
            <p:cNvSpPr/>
            <p:nvPr/>
          </p:nvSpPr>
          <p:spPr>
            <a:xfrm rot="10800000">
              <a:off x="7222241" y="1800000"/>
              <a:ext cx="4320490" cy="4320000"/>
            </a:xfrm>
            <a:prstGeom prst="flowChartDelay">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defRPr/>
              </a:pPr>
              <a:endParaRPr lang="en-US" altLang="en-US" sz="1800" dirty="0">
                <a:solidFill>
                  <a:srgbClr val="FFFFFF"/>
                </a:solidFill>
                <a:latin typeface="Arial" panose="020B0604020202020204" pitchFamily="34" charset="0"/>
              </a:endParaRPr>
            </a:p>
          </p:txBody>
        </p:sp>
        <p:sp>
          <p:nvSpPr>
            <p:cNvPr id="6" name="Rechthoek 5"/>
            <p:cNvSpPr/>
            <p:nvPr/>
          </p:nvSpPr>
          <p:spPr>
            <a:xfrm>
              <a:off x="11490341" y="1800000"/>
              <a:ext cx="576171" cy="432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defRPr/>
              </a:pPr>
              <a:endParaRPr lang="en-US" altLang="en-US" sz="1800" dirty="0">
                <a:solidFill>
                  <a:srgbClr val="FFFFFF"/>
                </a:solidFill>
                <a:latin typeface="Arial" panose="020B0604020202020204" pitchFamily="34" charset="0"/>
              </a:endParaRPr>
            </a:p>
          </p:txBody>
        </p:sp>
      </p:grpSp>
      <p:sp>
        <p:nvSpPr>
          <p:cNvPr id="7" name="Freeform 5"/>
          <p:cNvSpPr>
            <a:spLocks/>
          </p:cNvSpPr>
          <p:nvPr userDrawn="1"/>
        </p:nvSpPr>
        <p:spPr bwMode="auto">
          <a:xfrm>
            <a:off x="0" y="5238750"/>
            <a:ext cx="9702800" cy="1619250"/>
          </a:xfrm>
          <a:custGeom>
            <a:avLst/>
            <a:gdLst>
              <a:gd name="T0" fmla="*/ 2147483647 w 12672"/>
              <a:gd name="T1" fmla="*/ 1239116523 h 2116"/>
              <a:gd name="T2" fmla="*/ 0 w 12672"/>
              <a:gd name="T3" fmla="*/ 1239116523 h 2116"/>
              <a:gd name="T4" fmla="*/ 0 w 12672"/>
              <a:gd name="T5" fmla="*/ 0 h 2116"/>
              <a:gd name="T6" fmla="*/ 2147483647 w 12672"/>
              <a:gd name="T7" fmla="*/ 0 h 2116"/>
              <a:gd name="T8" fmla="*/ 2147483647 w 12672"/>
              <a:gd name="T9" fmla="*/ 1756993 h 2116"/>
              <a:gd name="T10" fmla="*/ 2147483647 w 12672"/>
              <a:gd name="T11" fmla="*/ 6441799 h 2116"/>
              <a:gd name="T12" fmla="*/ 2147483647 w 12672"/>
              <a:gd name="T13" fmla="*/ 14639826 h 2116"/>
              <a:gd name="T14" fmla="*/ 2147483647 w 12672"/>
              <a:gd name="T15" fmla="*/ 25766430 h 2116"/>
              <a:gd name="T16" fmla="*/ 2147483647 w 12672"/>
              <a:gd name="T17" fmla="*/ 39234672 h 2116"/>
              <a:gd name="T18" fmla="*/ 2147483647 w 12672"/>
              <a:gd name="T19" fmla="*/ 55631492 h 2116"/>
              <a:gd name="T20" fmla="*/ 2147483647 w 12672"/>
              <a:gd name="T21" fmla="*/ 75541533 h 2116"/>
              <a:gd name="T22" fmla="*/ 2147483647 w 12672"/>
              <a:gd name="T23" fmla="*/ 97208567 h 2116"/>
              <a:gd name="T24" fmla="*/ 2147483647 w 12672"/>
              <a:gd name="T25" fmla="*/ 121803413 h 2116"/>
              <a:gd name="T26" fmla="*/ 2147483647 w 12672"/>
              <a:gd name="T27" fmla="*/ 149326072 h 2116"/>
              <a:gd name="T28" fmla="*/ 2147483647 w 12672"/>
              <a:gd name="T29" fmla="*/ 179777308 h 2116"/>
              <a:gd name="T30" fmla="*/ 2147483647 w 12672"/>
              <a:gd name="T31" fmla="*/ 211399362 h 2116"/>
              <a:gd name="T32" fmla="*/ 2147483647 w 12672"/>
              <a:gd name="T33" fmla="*/ 245949229 h 2116"/>
              <a:gd name="T34" fmla="*/ 2147483647 w 12672"/>
              <a:gd name="T35" fmla="*/ 283427674 h 2116"/>
              <a:gd name="T36" fmla="*/ 2147483647 w 12672"/>
              <a:gd name="T37" fmla="*/ 321490762 h 2116"/>
              <a:gd name="T38" fmla="*/ 2147483647 w 12672"/>
              <a:gd name="T39" fmla="*/ 362482428 h 2116"/>
              <a:gd name="T40" fmla="*/ 2147483647 w 12672"/>
              <a:gd name="T41" fmla="*/ 406401906 h 2116"/>
              <a:gd name="T42" fmla="*/ 2147483647 w 12672"/>
              <a:gd name="T43" fmla="*/ 450907558 h 2116"/>
              <a:gd name="T44" fmla="*/ 2147483647 w 12672"/>
              <a:gd name="T45" fmla="*/ 497754848 h 2116"/>
              <a:gd name="T46" fmla="*/ 2147483647 w 12672"/>
              <a:gd name="T47" fmla="*/ 546944541 h 2116"/>
              <a:gd name="T48" fmla="*/ 2147483647 w 12672"/>
              <a:gd name="T49" fmla="*/ 596720408 h 2116"/>
              <a:gd name="T50" fmla="*/ 2147483647 w 12672"/>
              <a:gd name="T51" fmla="*/ 648837913 h 2116"/>
              <a:gd name="T52" fmla="*/ 2147483647 w 12672"/>
              <a:gd name="T53" fmla="*/ 702712412 h 2116"/>
              <a:gd name="T54" fmla="*/ 2147483647 w 12672"/>
              <a:gd name="T55" fmla="*/ 757173085 h 2116"/>
              <a:gd name="T56" fmla="*/ 2147483647 w 12672"/>
              <a:gd name="T57" fmla="*/ 813389986 h 2116"/>
              <a:gd name="T58" fmla="*/ 2147483647 w 12672"/>
              <a:gd name="T59" fmla="*/ 870777706 h 2116"/>
              <a:gd name="T60" fmla="*/ 2147483647 w 12672"/>
              <a:gd name="T61" fmla="*/ 929337775 h 2116"/>
              <a:gd name="T62" fmla="*/ 2147483647 w 12672"/>
              <a:gd name="T63" fmla="*/ 989653307 h 2116"/>
              <a:gd name="T64" fmla="*/ 2147483647 w 12672"/>
              <a:gd name="T65" fmla="*/ 1050555013 h 2116"/>
              <a:gd name="T66" fmla="*/ 2147483647 w 12672"/>
              <a:gd name="T67" fmla="*/ 1112628304 h 2116"/>
              <a:gd name="T68" fmla="*/ 2147483647 w 12672"/>
              <a:gd name="T69" fmla="*/ 1175287004 h 2116"/>
              <a:gd name="T70" fmla="*/ 2147483647 w 12672"/>
              <a:gd name="T71" fmla="*/ 1239116523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nl-NL"/>
          </a:p>
        </p:txBody>
      </p:sp>
      <p:pic>
        <p:nvPicPr>
          <p:cNvPr id="8" name="Afbeelding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438" y="-71438"/>
            <a:ext cx="35718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0000" y="2160000"/>
            <a:ext cx="6120000" cy="1440000"/>
          </a:xfrm>
          <a:prstGeom prst="rect">
            <a:avLst/>
          </a:prstGeom>
        </p:spPr>
        <p:txBody>
          <a:bodyPr lIns="0" tIns="0" rIns="0" bIns="0" anchor="b" anchorCtr="0">
            <a:noAutofit/>
          </a:bodyPr>
          <a:lstStyle>
            <a:lvl1pPr algn="l">
              <a:lnSpc>
                <a:spcPct val="90000"/>
              </a:lnSpc>
              <a:defRPr sz="4800" b="1">
                <a:solidFill>
                  <a:schemeClr val="bg2"/>
                </a:solidFill>
              </a:defRPr>
            </a:lvl1pPr>
          </a:lstStyle>
          <a:p>
            <a:r>
              <a:rPr lang="nl-NL" dirty="0"/>
              <a:t>Klik om de stijl te bewerken</a:t>
            </a:r>
            <a:endParaRPr lang="en-US" dirty="0"/>
          </a:p>
        </p:txBody>
      </p:sp>
      <p:sp>
        <p:nvSpPr>
          <p:cNvPr id="3" name="Ondertitel 2"/>
          <p:cNvSpPr>
            <a:spLocks noGrp="1"/>
          </p:cNvSpPr>
          <p:nvPr>
            <p:ph type="subTitle" idx="1"/>
          </p:nvPr>
        </p:nvSpPr>
        <p:spPr>
          <a:xfrm>
            <a:off x="1080000" y="3959940"/>
            <a:ext cx="6120000" cy="1080000"/>
          </a:xfrm>
          <a:prstGeom prst="rect">
            <a:avLst/>
          </a:prstGeom>
        </p:spPr>
        <p:txBody>
          <a:bodyPr lIns="0" tIns="0" rIns="0" bIns="0">
            <a:no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endParaRPr lang="en-US" dirty="0"/>
          </a:p>
        </p:txBody>
      </p:sp>
      <p:sp>
        <p:nvSpPr>
          <p:cNvPr id="9" name="Tijdelijke aanduiding voor datum 3"/>
          <p:cNvSpPr>
            <a:spLocks noGrp="1" noChangeAspect="1"/>
          </p:cNvSpPr>
          <p:nvPr>
            <p:ph type="dt" sz="half" idx="10"/>
          </p:nvPr>
        </p:nvSpPr>
        <p:spPr>
          <a:xfrm>
            <a:off x="1080000" y="6480000"/>
            <a:ext cx="4070350" cy="365125"/>
          </a:xfrm>
          <a:prstGeom prst="rect">
            <a:avLst/>
          </a:prstGeom>
        </p:spPr>
        <p:txBody>
          <a:bodyPr lIns="0" tIns="0" rIns="0" bIns="0" anchor="ctr" anchorCtr="0"/>
          <a:lstStyle>
            <a:lvl1pPr eaLnBrk="0" hangingPunct="0">
              <a:defRPr sz="1000" dirty="0">
                <a:solidFill>
                  <a:schemeClr val="bg1"/>
                </a:solidFill>
                <a:latin typeface="Arial" panose="020B0604020202020204" pitchFamily="34" charset="0"/>
                <a:ea typeface="+mn-ea"/>
              </a:defRPr>
            </a:lvl1pPr>
          </a:lstStyle>
          <a:p>
            <a:pPr>
              <a:defRPr/>
            </a:pPr>
            <a:endParaRPr lang="nl-NL" dirty="0"/>
          </a:p>
        </p:txBody>
      </p:sp>
    </p:spTree>
    <p:extLst>
      <p:ext uri="{BB962C8B-B14F-4D97-AF65-F5344CB8AC3E}">
        <p14:creationId xmlns:p14="http://schemas.microsoft.com/office/powerpoint/2010/main" val="1446609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Afbeelding 13"/>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85775" y="0"/>
            <a:ext cx="214947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ep 1"/>
          <p:cNvGrpSpPr/>
          <p:nvPr/>
        </p:nvGrpSpPr>
        <p:grpSpPr>
          <a:xfrm>
            <a:off x="-7374" y="6415994"/>
            <a:ext cx="4949825" cy="449261"/>
            <a:chOff x="0" y="6408737"/>
            <a:chExt cx="4949825" cy="449261"/>
          </a:xfrm>
          <a:solidFill>
            <a:schemeClr val="bg2"/>
          </a:solidFill>
        </p:grpSpPr>
        <p:sp>
          <p:nvSpPr>
            <p:cNvPr id="13"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sp>
          <p:nvSpPr>
            <p:cNvPr id="12"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grpFill/>
            <a:ln>
              <a:noFill/>
            </a:ln>
          </p:spPr>
          <p:txBody>
            <a:bodyPr/>
            <a:lstStyle/>
            <a:p>
              <a:pPr eaLnBrk="0" hangingPunct="0">
                <a:defRPr/>
              </a:pPr>
              <a:endParaRPr lang="en-US" sz="1800" dirty="0">
                <a:latin typeface="Arial" panose="020B0604020202020204" pitchFamily="34" charset="0"/>
                <a:ea typeface="+mn-ea"/>
              </a:endParaRPr>
            </a:p>
          </p:txBody>
        </p:sp>
      </p:grpSp>
      <p:sp>
        <p:nvSpPr>
          <p:cNvPr id="1027" name="Tijdelijke aanduiding voor titel 1"/>
          <p:cNvSpPr>
            <a:spLocks noGrp="1"/>
          </p:cNvSpPr>
          <p:nvPr>
            <p:ph type="title"/>
          </p:nvPr>
        </p:nvSpPr>
        <p:spPr bwMode="auto">
          <a:xfrm>
            <a:off x="1079500" y="1079500"/>
            <a:ext cx="100330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ltLang="en-US"/>
              <a:t>Titelstijl van model bewerken</a:t>
            </a:r>
          </a:p>
        </p:txBody>
      </p:sp>
      <p:sp>
        <p:nvSpPr>
          <p:cNvPr id="1028" name="Tijdelijke aanduiding voor tekst 2"/>
          <p:cNvSpPr>
            <a:spLocks noGrp="1"/>
          </p:cNvSpPr>
          <p:nvPr>
            <p:ph type="body" idx="1"/>
          </p:nvPr>
        </p:nvSpPr>
        <p:spPr bwMode="auto">
          <a:xfrm>
            <a:off x="1079500" y="1800225"/>
            <a:ext cx="10033000" cy="450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ltLang="en-US"/>
              <a:t>Klik om de tekststijl van het model te bewerken</a:t>
            </a:r>
          </a:p>
          <a:p>
            <a:pPr lvl="1"/>
            <a:r>
              <a:rPr lang="nl-NL" altLang="en-US"/>
              <a:t>Tweede niveau</a:t>
            </a:r>
          </a:p>
          <a:p>
            <a:pPr lvl="2"/>
            <a:r>
              <a:rPr lang="nl-NL" altLang="en-US"/>
              <a:t>Derde niveau</a:t>
            </a:r>
          </a:p>
          <a:p>
            <a:pPr lvl="3"/>
            <a:r>
              <a:rPr lang="nl-NL" altLang="en-US"/>
              <a:t>Vierde niveau</a:t>
            </a:r>
          </a:p>
          <a:p>
            <a:pPr lvl="4"/>
            <a:r>
              <a:rPr lang="nl-NL" altLang="en-US"/>
              <a:t>Vijfde niveau</a:t>
            </a:r>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Lst>
  <p:hf sldNum="0" hdr="0"/>
  <p:txStyles>
    <p:titleStyle>
      <a:lvl1pPr algn="l" defTabSz="912813"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p:titleStyle>
    <p:body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2" r:id="rId1"/>
  </p:sldLayoutIdLst>
  <p:hf sldNum="0" hdr="0"/>
  <p:txStyles>
    <p:titleStyle>
      <a:lvl1pPr algn="l" rtl="0" fontAlgn="base">
        <a:spcBef>
          <a:spcPct val="0"/>
        </a:spcBef>
        <a:spcAft>
          <a:spcPct val="0"/>
        </a:spcAft>
        <a:defRPr sz="3200" b="1" kern="1200">
          <a:solidFill>
            <a:schemeClr val="bg2"/>
          </a:solidFill>
          <a:latin typeface="+mj-lt"/>
          <a:ea typeface="ＭＳ Ｐゴシック" charset="-128"/>
          <a:cs typeface="+mj-cs"/>
        </a:defRPr>
      </a:lvl1pPr>
      <a:lvl2pPr algn="l" rtl="0" fontAlgn="base">
        <a:spcBef>
          <a:spcPct val="0"/>
        </a:spcBef>
        <a:spcAft>
          <a:spcPct val="0"/>
        </a:spcAft>
        <a:defRPr sz="3200" b="1">
          <a:solidFill>
            <a:schemeClr val="bg2"/>
          </a:solidFill>
          <a:latin typeface="Arial" charset="0"/>
          <a:ea typeface="ＭＳ Ｐゴシック" charset="-128"/>
        </a:defRPr>
      </a:lvl2pPr>
      <a:lvl3pPr algn="l" rtl="0" fontAlgn="base">
        <a:spcBef>
          <a:spcPct val="0"/>
        </a:spcBef>
        <a:spcAft>
          <a:spcPct val="0"/>
        </a:spcAft>
        <a:defRPr sz="3200" b="1">
          <a:solidFill>
            <a:schemeClr val="bg2"/>
          </a:solidFill>
          <a:latin typeface="Arial" charset="0"/>
          <a:ea typeface="ＭＳ Ｐゴシック" charset="-128"/>
        </a:defRPr>
      </a:lvl3pPr>
      <a:lvl4pPr algn="l" rtl="0" fontAlgn="base">
        <a:spcBef>
          <a:spcPct val="0"/>
        </a:spcBef>
        <a:spcAft>
          <a:spcPct val="0"/>
        </a:spcAft>
        <a:defRPr sz="3200" b="1">
          <a:solidFill>
            <a:schemeClr val="bg2"/>
          </a:solidFill>
          <a:latin typeface="Arial" charset="0"/>
          <a:ea typeface="ＭＳ Ｐゴシック" charset="-128"/>
        </a:defRPr>
      </a:lvl4pPr>
      <a:lvl5pPr algn="l" rtl="0" fontAlgn="base">
        <a:spcBef>
          <a:spcPct val="0"/>
        </a:spcBef>
        <a:spcAft>
          <a:spcPct val="0"/>
        </a:spcAft>
        <a:defRPr sz="3200" b="1">
          <a:solidFill>
            <a:schemeClr val="bg2"/>
          </a:solidFill>
          <a:latin typeface="Arial" charset="0"/>
          <a:ea typeface="ＭＳ Ｐゴシック" charset="-128"/>
        </a:defRPr>
      </a:lvl5pPr>
      <a:lvl6pPr marL="457200" algn="l" rtl="0" fontAlgn="base">
        <a:spcBef>
          <a:spcPct val="0"/>
        </a:spcBef>
        <a:spcAft>
          <a:spcPct val="0"/>
        </a:spcAft>
        <a:defRPr sz="3200" b="1">
          <a:solidFill>
            <a:schemeClr val="bg2"/>
          </a:solidFill>
          <a:latin typeface="Arial" charset="0"/>
          <a:ea typeface="ＭＳ Ｐゴシック" charset="-128"/>
        </a:defRPr>
      </a:lvl6pPr>
      <a:lvl7pPr marL="914400" algn="l" rtl="0" fontAlgn="base">
        <a:spcBef>
          <a:spcPct val="0"/>
        </a:spcBef>
        <a:spcAft>
          <a:spcPct val="0"/>
        </a:spcAft>
        <a:defRPr sz="3200" b="1">
          <a:solidFill>
            <a:schemeClr val="bg2"/>
          </a:solidFill>
          <a:latin typeface="Arial" charset="0"/>
          <a:ea typeface="ＭＳ Ｐゴシック" charset="-128"/>
        </a:defRPr>
      </a:lvl7pPr>
      <a:lvl8pPr marL="1371600" algn="l" rtl="0" fontAlgn="base">
        <a:spcBef>
          <a:spcPct val="0"/>
        </a:spcBef>
        <a:spcAft>
          <a:spcPct val="0"/>
        </a:spcAft>
        <a:defRPr sz="3200" b="1">
          <a:solidFill>
            <a:schemeClr val="bg2"/>
          </a:solidFill>
          <a:latin typeface="Arial" charset="0"/>
          <a:ea typeface="ＭＳ Ｐゴシック" charset="-128"/>
        </a:defRPr>
      </a:lvl8pPr>
      <a:lvl9pPr marL="1828800" algn="l" rtl="0" fontAlgn="base">
        <a:spcBef>
          <a:spcPct val="0"/>
        </a:spcBef>
        <a:spcAft>
          <a:spcPct val="0"/>
        </a:spcAft>
        <a:defRPr sz="3200" b="1">
          <a:solidFill>
            <a:schemeClr val="bg2"/>
          </a:solidFill>
          <a:latin typeface="Arial" charset="0"/>
          <a:ea typeface="ＭＳ Ｐゴシック" charset="-128"/>
        </a:defRPr>
      </a:lvl9pPr>
    </p:titleStyle>
    <p:bodyStyle>
      <a:lvl1pPr marL="265113" indent="-265113" algn="l" rtl="0" fontAlgn="base">
        <a:lnSpc>
          <a:spcPct val="90000"/>
        </a:lnSpc>
        <a:spcBef>
          <a:spcPct val="20000"/>
        </a:spcBef>
        <a:spcAft>
          <a:spcPct val="0"/>
        </a:spcAft>
        <a:buClr>
          <a:schemeClr val="bg2"/>
        </a:buClr>
        <a:buSzPct val="80000"/>
        <a:buFont typeface="Arial" charset="0"/>
        <a:buChar char="•"/>
        <a:defRPr sz="2400" kern="1200">
          <a:solidFill>
            <a:schemeClr val="tx1"/>
          </a:solidFill>
          <a:latin typeface="+mn-lt"/>
          <a:ea typeface="ＭＳ Ｐゴシック" charset="-128"/>
          <a:cs typeface="+mn-cs"/>
        </a:defRPr>
      </a:lvl1pPr>
      <a:lvl2pPr marL="538163" indent="-273050" algn="l" rtl="0" fontAlgn="base">
        <a:lnSpc>
          <a:spcPct val="90000"/>
        </a:lnSpc>
        <a:spcBef>
          <a:spcPct val="20000"/>
        </a:spcBef>
        <a:spcAft>
          <a:spcPct val="0"/>
        </a:spcAft>
        <a:buClr>
          <a:schemeClr val="bg2"/>
        </a:buClr>
        <a:buSzPct val="80000"/>
        <a:buFont typeface="Arial" charset="0"/>
        <a:buChar char="•"/>
        <a:defRPr sz="2000" kern="1200">
          <a:solidFill>
            <a:schemeClr val="tx1"/>
          </a:solidFill>
          <a:latin typeface="+mn-lt"/>
          <a:ea typeface="ＭＳ Ｐゴシック" charset="-128"/>
          <a:cs typeface="+mn-cs"/>
        </a:defRPr>
      </a:lvl2pPr>
      <a:lvl3pPr marL="803275" indent="-265113" algn="l" rtl="0" fontAlgn="base">
        <a:lnSpc>
          <a:spcPct val="90000"/>
        </a:lnSpc>
        <a:spcBef>
          <a:spcPct val="20000"/>
        </a:spcBef>
        <a:spcAft>
          <a:spcPct val="0"/>
        </a:spcAft>
        <a:buClr>
          <a:schemeClr val="bg2"/>
        </a:buClr>
        <a:buSzPct val="80000"/>
        <a:buFont typeface="Arial" charset="0"/>
        <a:buChar char="•"/>
        <a:defRPr kern="1200">
          <a:solidFill>
            <a:schemeClr val="tx1"/>
          </a:solidFill>
          <a:latin typeface="+mn-lt"/>
          <a:ea typeface="ＭＳ Ｐゴシック" charset="-128"/>
          <a:cs typeface="+mn-cs"/>
        </a:defRPr>
      </a:lvl3pPr>
      <a:lvl4pPr marL="1076325" indent="-273050" algn="l" rtl="0" fontAlgn="base">
        <a:lnSpc>
          <a:spcPct val="90000"/>
        </a:lnSpc>
        <a:spcBef>
          <a:spcPct val="20000"/>
        </a:spcBef>
        <a:spcAft>
          <a:spcPct val="0"/>
        </a:spcAft>
        <a:buClr>
          <a:schemeClr val="bg2"/>
        </a:buClr>
        <a:buSzPct val="80000"/>
        <a:buFont typeface="Arial" charset="0"/>
        <a:buChar char="•"/>
        <a:tabLst>
          <a:tab pos="1792288" algn="l"/>
        </a:tabLst>
        <a:defRPr sz="1600" kern="1200">
          <a:solidFill>
            <a:schemeClr val="tx1"/>
          </a:solidFill>
          <a:latin typeface="+mn-lt"/>
          <a:ea typeface="ＭＳ Ｐゴシック" charset="-128"/>
          <a:cs typeface="+mn-cs"/>
        </a:defRPr>
      </a:lvl4pPr>
      <a:lvl5pPr marL="1341438" indent="-265113" algn="l" rtl="0" fontAlgn="base">
        <a:lnSpc>
          <a:spcPct val="90000"/>
        </a:lnSpc>
        <a:spcBef>
          <a:spcPct val="20000"/>
        </a:spcBef>
        <a:spcAft>
          <a:spcPct val="0"/>
        </a:spcAft>
        <a:buClr>
          <a:schemeClr val="bg2"/>
        </a:buClr>
        <a:buSzPct val="80000"/>
        <a:buFont typeface="Arial" charset="0"/>
        <a:buChar char="•"/>
        <a:defRPr sz="16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Deelsessie III</a:t>
            </a:r>
          </a:p>
        </p:txBody>
      </p:sp>
      <p:sp>
        <p:nvSpPr>
          <p:cNvPr id="3" name="Ondertitel 2"/>
          <p:cNvSpPr>
            <a:spLocks noGrp="1"/>
          </p:cNvSpPr>
          <p:nvPr>
            <p:ph type="subTitle" idx="1"/>
          </p:nvPr>
        </p:nvSpPr>
        <p:spPr/>
        <p:txBody>
          <a:bodyPr/>
          <a:lstStyle/>
          <a:p>
            <a:r>
              <a:rPr lang="nl-NL" dirty="0"/>
              <a:t>Algemene Implementatie</a:t>
            </a:r>
          </a:p>
        </p:txBody>
      </p:sp>
      <p:sp>
        <p:nvSpPr>
          <p:cNvPr id="4" name="Tijdelijke aanduiding voor datum 3"/>
          <p:cNvSpPr>
            <a:spLocks noGrp="1"/>
          </p:cNvSpPr>
          <p:nvPr>
            <p:ph type="dt" sz="half" idx="10"/>
          </p:nvPr>
        </p:nvSpPr>
        <p:spPr/>
        <p:txBody>
          <a:bodyPr/>
          <a:lstStyle/>
          <a:p>
            <a:pPr>
              <a:defRPr/>
            </a:pPr>
            <a:r>
              <a:rPr lang="nl-NL" dirty="0"/>
              <a:t>21/11/18</a:t>
            </a:r>
          </a:p>
        </p:txBody>
      </p:sp>
    </p:spTree>
    <p:extLst>
      <p:ext uri="{BB962C8B-B14F-4D97-AF65-F5344CB8AC3E}">
        <p14:creationId xmlns:p14="http://schemas.microsoft.com/office/powerpoint/2010/main" val="141639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9300" y="1131525"/>
            <a:ext cx="10033200" cy="720000"/>
          </a:xfrm>
        </p:spPr>
        <p:txBody>
          <a:bodyPr/>
          <a:lstStyle/>
          <a:p>
            <a:r>
              <a:rPr lang="nl-NL" dirty="0"/>
              <a:t>Achtergrond</a:t>
            </a:r>
          </a:p>
        </p:txBody>
      </p:sp>
      <p:sp>
        <p:nvSpPr>
          <p:cNvPr id="3" name="Tijdelijke aanduiding voor inhoud 2"/>
          <p:cNvSpPr>
            <a:spLocks noGrp="1"/>
          </p:cNvSpPr>
          <p:nvPr>
            <p:ph idx="1"/>
          </p:nvPr>
        </p:nvSpPr>
        <p:spPr/>
        <p:txBody>
          <a:bodyPr/>
          <a:lstStyle/>
          <a:p>
            <a:r>
              <a:rPr lang="nl-NL" b="1" dirty="0"/>
              <a:t>Waarom stopt BOPZ?</a:t>
            </a:r>
          </a:p>
          <a:p>
            <a:r>
              <a:rPr lang="nl-NL" sz="2000" dirty="0"/>
              <a:t>Opnamewet, mogelijkheid tot behandelen niet genoeg en te ingewikkeld. </a:t>
            </a:r>
          </a:p>
          <a:p>
            <a:endParaRPr lang="nl-NL" sz="2000" dirty="0"/>
          </a:p>
          <a:p>
            <a:r>
              <a:rPr lang="nl-NL" sz="2000" dirty="0"/>
              <a:t>Locatie-gebonden (kliniek) maar maatschappelijke ontwikkelingen als </a:t>
            </a:r>
            <a:r>
              <a:rPr lang="nl-NL" sz="2000" dirty="0" err="1"/>
              <a:t>ambulantisering</a:t>
            </a:r>
            <a:r>
              <a:rPr lang="nl-NL" sz="2000" dirty="0"/>
              <a:t> steeds belangrijker.</a:t>
            </a:r>
          </a:p>
          <a:p>
            <a:endParaRPr lang="nl-NL" sz="2000" dirty="0"/>
          </a:p>
          <a:p>
            <a:r>
              <a:rPr lang="nl-NL" sz="2000" dirty="0"/>
              <a:t>Niet toekomstbestendig; te complex</a:t>
            </a:r>
          </a:p>
          <a:p>
            <a:endParaRPr lang="nl-NL" sz="2000" dirty="0"/>
          </a:p>
          <a:p>
            <a:r>
              <a:rPr lang="nl-NL" sz="2000" dirty="0"/>
              <a:t>Beperkte regeling Psychogeriatrie (PG) /Verstandelijk Gehandicapten (VG)</a:t>
            </a:r>
          </a:p>
          <a:p>
            <a:endParaRPr lang="nl-NL" dirty="0"/>
          </a:p>
          <a:p>
            <a:r>
              <a:rPr lang="nl-NL" dirty="0"/>
              <a:t>Nog een jaar voor ingangsdatum 1 jan 2020.</a:t>
            </a:r>
          </a:p>
          <a:p>
            <a:pPr lvl="1"/>
            <a:r>
              <a:rPr lang="nl-NL" dirty="0"/>
              <a:t>En bijna 10 jaar na indiening in Tweede Kamer (juni 2010)</a:t>
            </a:r>
          </a:p>
          <a:p>
            <a:pPr lvl="1"/>
            <a:r>
              <a:rPr lang="nl-NL" dirty="0"/>
              <a:t>En bijna 2 jaar na aanname door Eerste Kamer (jan.2018)</a:t>
            </a:r>
          </a:p>
          <a:p>
            <a:pPr lvl="1"/>
            <a:endParaRPr lang="nl-NL" dirty="0"/>
          </a:p>
        </p:txBody>
      </p:sp>
    </p:spTree>
    <p:extLst>
      <p:ext uri="{BB962C8B-B14F-4D97-AF65-F5344CB8AC3E}">
        <p14:creationId xmlns:p14="http://schemas.microsoft.com/office/powerpoint/2010/main" val="3688632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80200" y="805096"/>
            <a:ext cx="10033200" cy="720000"/>
          </a:xfrm>
        </p:spPr>
        <p:txBody>
          <a:bodyPr/>
          <a:lstStyle/>
          <a:p>
            <a:r>
              <a:rPr lang="nl-NL" dirty="0"/>
              <a:t>Rol en taken van gemeenten</a:t>
            </a:r>
          </a:p>
        </p:txBody>
      </p:sp>
      <p:sp>
        <p:nvSpPr>
          <p:cNvPr id="3" name="Tijdelijke aanduiding voor inhoud 2"/>
          <p:cNvSpPr>
            <a:spLocks noGrp="1"/>
          </p:cNvSpPr>
          <p:nvPr>
            <p:ph idx="1"/>
          </p:nvPr>
        </p:nvSpPr>
        <p:spPr>
          <a:xfrm>
            <a:off x="918359" y="1229989"/>
            <a:ext cx="10033000" cy="4952326"/>
          </a:xfrm>
        </p:spPr>
        <p:txBody>
          <a:bodyPr/>
          <a:lstStyle/>
          <a:p>
            <a:pPr marL="0" indent="0">
              <a:buNone/>
            </a:pPr>
            <a:endParaRPr lang="nl-NL" sz="900" b="1" dirty="0"/>
          </a:p>
          <a:p>
            <a:r>
              <a:rPr lang="nl-NL" sz="1800" b="1" dirty="0"/>
              <a:t>Instellen van verkennend onderzoek</a:t>
            </a:r>
            <a:endParaRPr lang="nl-NL" sz="1800" dirty="0"/>
          </a:p>
          <a:p>
            <a:pPr lvl="1"/>
            <a:r>
              <a:rPr lang="nl-NL" sz="1100" dirty="0"/>
              <a:t>Verwerken van meldingen</a:t>
            </a:r>
          </a:p>
          <a:p>
            <a:pPr lvl="1"/>
            <a:r>
              <a:rPr lang="nl-NL" sz="1100" dirty="0"/>
              <a:t>verrijken met info van ketenpartners?</a:t>
            </a:r>
          </a:p>
          <a:p>
            <a:pPr lvl="1"/>
            <a:r>
              <a:rPr lang="nl-NL" sz="1100" dirty="0"/>
              <a:t>binnen 14 dagen, indien nodig aanvraag zorgmachtiging en rapportage aan OM-OvJ</a:t>
            </a:r>
          </a:p>
          <a:p>
            <a:r>
              <a:rPr lang="nl-NL" sz="1800" b="1" dirty="0"/>
              <a:t>Besluit crisismaatregel Burgemeester</a:t>
            </a:r>
            <a:endParaRPr lang="nl-NL" sz="1100" dirty="0"/>
          </a:p>
          <a:p>
            <a:pPr lvl="1"/>
            <a:r>
              <a:rPr lang="nl-NL" sz="1100" dirty="0"/>
              <a:t>Bij crisismaatregel afweging maken thuis of opname, minst ingrijpende vorm</a:t>
            </a:r>
          </a:p>
          <a:p>
            <a:pPr lvl="1"/>
            <a:r>
              <a:rPr lang="nl-NL" sz="1100" dirty="0"/>
              <a:t>Client horen en aandacht/ horen van netwerk/familie van betrokkene </a:t>
            </a:r>
          </a:p>
          <a:p>
            <a:r>
              <a:rPr lang="nl-NL" sz="1800" b="1" dirty="0"/>
              <a:t>Preventie en re-integratie </a:t>
            </a:r>
            <a:r>
              <a:rPr lang="nl-NL" sz="1400" b="1" dirty="0"/>
              <a:t>voor/na crisis/zorgmachtiging</a:t>
            </a:r>
          </a:p>
          <a:p>
            <a:pPr lvl="1"/>
            <a:r>
              <a:rPr lang="nl-NL" sz="1100" dirty="0"/>
              <a:t>Ook samenwerking met ggz: De wet verplichte GGZ bepaalt, dat de zorgverantwoordelijke in de GGZ een zorgplan moet opstellen. In het zorgplan moet aandacht zijn voor de essentiële voorwaarden die het betrokkene mogelijk maken om deel te nemen aan de samenleving. Als blijkt dat die essentiële voorwaarden ontbreken, dan zal de GGZ op grond van art. 5:13 van de wet contact met de gemeente moeten opnemen. </a:t>
            </a:r>
            <a:endParaRPr lang="nl-NL" sz="1100" b="1" dirty="0"/>
          </a:p>
          <a:p>
            <a:r>
              <a:rPr lang="nl-NL" sz="1800" b="1" dirty="0"/>
              <a:t>Bezwaarprocedures</a:t>
            </a:r>
          </a:p>
          <a:p>
            <a:r>
              <a:rPr lang="nl-NL" sz="1800" b="1" dirty="0"/>
              <a:t>Aanpassing in de informatievoorziening</a:t>
            </a:r>
          </a:p>
          <a:p>
            <a:pPr lvl="1"/>
            <a:r>
              <a:rPr lang="nl-NL" sz="1100" dirty="0"/>
              <a:t>BOPZ Online wordt doorontwikkeld naar Wvggz door de firma </a:t>
            </a:r>
            <a:r>
              <a:rPr lang="nl-NL" sz="1100" dirty="0" err="1"/>
              <a:t>Khonraad</a:t>
            </a:r>
            <a:r>
              <a:rPr lang="nl-NL" sz="1100" dirty="0"/>
              <a:t>. Veilige email zal naar verwachting nodig zijn om een aantal andere communicatiemomenten mogelijk te maken. Gemeenten zullen, onder andere vanuit privacywetgeving, ook voor de IV een aantal zekerheden moeten bieden. Het kan nodig zijn om gebruikers binnen de gemeente te trainen of instrueren voor het gebruik van de aangepaste of nieuwe IV.</a:t>
            </a:r>
          </a:p>
          <a:p>
            <a:r>
              <a:rPr lang="nl-NL" sz="1800" b="1" dirty="0"/>
              <a:t>Verplicht regio overleg tussen gemeenten (B&amp;W), OvJ, GGZ (GD) Minimaal 1 x 3 </a:t>
            </a:r>
            <a:r>
              <a:rPr lang="nl-NL" sz="1800" b="1" dirty="0" err="1"/>
              <a:t>mnd</a:t>
            </a:r>
            <a:endParaRPr lang="nl-NL" sz="1800" b="1" dirty="0"/>
          </a:p>
          <a:p>
            <a:pPr lvl="1"/>
            <a:r>
              <a:rPr lang="nl-NL" sz="1100" dirty="0"/>
              <a:t>over het aanbod van verplichte zorg in de regio, de knelpunten bij de voorbereiding daarop en de tenuitvoerlegging en de uitvoering ervan</a:t>
            </a:r>
          </a:p>
          <a:p>
            <a:endParaRPr lang="nl-NL" sz="1800" b="1" dirty="0"/>
          </a:p>
          <a:p>
            <a:endParaRPr lang="nl-NL" dirty="0"/>
          </a:p>
        </p:txBody>
      </p:sp>
    </p:spTree>
    <p:extLst>
      <p:ext uri="{BB962C8B-B14F-4D97-AF65-F5344CB8AC3E}">
        <p14:creationId xmlns:p14="http://schemas.microsoft.com/office/powerpoint/2010/main" val="4041767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nodig voor de implementatie? </a:t>
            </a:r>
          </a:p>
        </p:txBody>
      </p:sp>
      <p:sp>
        <p:nvSpPr>
          <p:cNvPr id="3" name="Tijdelijke aanduiding voor inhoud 2"/>
          <p:cNvSpPr>
            <a:spLocks noGrp="1"/>
          </p:cNvSpPr>
          <p:nvPr>
            <p:ph idx="1"/>
          </p:nvPr>
        </p:nvSpPr>
        <p:spPr/>
        <p:txBody>
          <a:bodyPr/>
          <a:lstStyle/>
          <a:p>
            <a:pPr marL="457200" indent="-457200">
              <a:buFont typeface="+mj-lt"/>
              <a:buAutoNum type="arabicPeriod"/>
            </a:pPr>
            <a:r>
              <a:rPr lang="nl-NL" dirty="0"/>
              <a:t>Tijd, geld en organisatie inrichting?</a:t>
            </a:r>
            <a:br>
              <a:rPr lang="nl-NL" dirty="0"/>
            </a:br>
            <a:endParaRPr lang="nl-NL" dirty="0"/>
          </a:p>
          <a:p>
            <a:pPr marL="457200" indent="-457200">
              <a:buFont typeface="+mj-lt"/>
              <a:buAutoNum type="arabicPeriod"/>
            </a:pPr>
            <a:r>
              <a:rPr lang="nl-NL" dirty="0"/>
              <a:t>Wie zijn lokale en regionale stakeholders om te betrekken?</a:t>
            </a:r>
          </a:p>
          <a:p>
            <a:pPr marL="457200" indent="-457200">
              <a:buFont typeface="+mj-lt"/>
              <a:buAutoNum type="arabicPeriod"/>
            </a:pPr>
            <a:endParaRPr lang="nl-NL" dirty="0"/>
          </a:p>
          <a:p>
            <a:pPr marL="457200" indent="-457200">
              <a:buFont typeface="+mj-lt"/>
              <a:buAutoNum type="arabicPeriod"/>
            </a:pPr>
            <a:r>
              <a:rPr lang="nl-NL" dirty="0"/>
              <a:t>Regionale gemeentelijke samenwerking?</a:t>
            </a:r>
          </a:p>
          <a:p>
            <a:pPr marL="269875" lvl="1" indent="0">
              <a:buNone/>
            </a:pPr>
            <a:endParaRPr lang="nl-NL" dirty="0"/>
          </a:p>
          <a:p>
            <a:pPr marL="457200" indent="-457200">
              <a:buFont typeface="+mj-lt"/>
              <a:buAutoNum type="arabicPeriod"/>
            </a:pPr>
            <a:r>
              <a:rPr lang="nl-NL" dirty="0"/>
              <a:t>Hoe en wanneer B&amp;W te betrekken? </a:t>
            </a:r>
          </a:p>
        </p:txBody>
      </p:sp>
    </p:spTree>
    <p:extLst>
      <p:ext uri="{BB962C8B-B14F-4D97-AF65-F5344CB8AC3E}">
        <p14:creationId xmlns:p14="http://schemas.microsoft.com/office/powerpoint/2010/main" val="2625308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Tijd, geld en organisatie inrichting?</a:t>
            </a:r>
            <a:br>
              <a:rPr lang="nl-NL" dirty="0"/>
            </a:br>
            <a:endParaRPr lang="nl-NL" dirty="0"/>
          </a:p>
        </p:txBody>
      </p:sp>
      <p:sp>
        <p:nvSpPr>
          <p:cNvPr id="3" name="Tijdelijke aanduiding voor inhoud 2"/>
          <p:cNvSpPr>
            <a:spLocks noGrp="1"/>
          </p:cNvSpPr>
          <p:nvPr>
            <p:ph idx="1"/>
          </p:nvPr>
        </p:nvSpPr>
        <p:spPr>
          <a:xfrm>
            <a:off x="1080000" y="1800000"/>
            <a:ext cx="10705600" cy="4500000"/>
          </a:xfrm>
        </p:spPr>
        <p:txBody>
          <a:bodyPr/>
          <a:lstStyle/>
          <a:p>
            <a:r>
              <a:rPr lang="nl-NL" dirty="0"/>
              <a:t>Financiering vanuit het Rijk is zeer beperkt: </a:t>
            </a:r>
          </a:p>
          <a:p>
            <a:pPr lvl="1"/>
            <a:r>
              <a:rPr lang="nl-NL" dirty="0"/>
              <a:t>Geen invoeringsbudget</a:t>
            </a:r>
          </a:p>
          <a:p>
            <a:pPr lvl="1"/>
            <a:r>
              <a:rPr lang="nl-NL" dirty="0"/>
              <a:t>Vooralsnog geen uitvoeringsbudget (lobby loopt nog wel!)</a:t>
            </a:r>
            <a:br>
              <a:rPr lang="nl-NL" dirty="0"/>
            </a:br>
            <a:endParaRPr lang="nl-NL" dirty="0"/>
          </a:p>
          <a:p>
            <a:r>
              <a:rPr lang="nl-NL" dirty="0"/>
              <a:t>Wel mogelijkheden voor tijdelijke ondersteuning (vanuit Ketenbureau voor ‘droogzwemmen’ en pilots; maar denk ook aan subsidies </a:t>
            </a:r>
            <a:r>
              <a:rPr lang="nl-NL" dirty="0" err="1"/>
              <a:t>ZonMw</a:t>
            </a:r>
            <a:r>
              <a:rPr lang="nl-NL" dirty="0"/>
              <a:t> in kader personen met verward gedrag);</a:t>
            </a:r>
            <a:br>
              <a:rPr lang="nl-NL" dirty="0"/>
            </a:br>
            <a:endParaRPr lang="nl-NL" dirty="0"/>
          </a:p>
          <a:p>
            <a:r>
              <a:rPr lang="nl-NL" dirty="0"/>
              <a:t>Welke stappen moet je zetten als gemeenten?</a:t>
            </a:r>
          </a:p>
          <a:p>
            <a:pPr lvl="1"/>
            <a:r>
              <a:rPr lang="nl-NL" dirty="0"/>
              <a:t>Aanstellen van projectleiders? </a:t>
            </a:r>
          </a:p>
          <a:p>
            <a:pPr lvl="1"/>
            <a:r>
              <a:rPr lang="nl-NL" dirty="0"/>
              <a:t>Aanhaken beleid, advies, communicatie, IT, uitvoering? </a:t>
            </a:r>
          </a:p>
          <a:p>
            <a:pPr lvl="1"/>
            <a:r>
              <a:rPr lang="nl-NL" dirty="0"/>
              <a:t>Alles in de gemeente regelen of ook mandateren daarbuiten? </a:t>
            </a:r>
          </a:p>
          <a:p>
            <a:pPr lvl="1"/>
            <a:endParaRPr lang="nl-NL" dirty="0"/>
          </a:p>
          <a:p>
            <a:endParaRPr lang="nl-NL" dirty="0"/>
          </a:p>
        </p:txBody>
      </p:sp>
    </p:spTree>
    <p:extLst>
      <p:ext uri="{BB962C8B-B14F-4D97-AF65-F5344CB8AC3E}">
        <p14:creationId xmlns:p14="http://schemas.microsoft.com/office/powerpoint/2010/main" val="2062904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Wie zijn lokale en regionale stakeholders?</a:t>
            </a:r>
          </a:p>
        </p:txBody>
      </p:sp>
      <p:sp>
        <p:nvSpPr>
          <p:cNvPr id="3" name="Tijdelijke aanduiding voor inhoud 2"/>
          <p:cNvSpPr>
            <a:spLocks noGrp="1"/>
          </p:cNvSpPr>
          <p:nvPr>
            <p:ph idx="1"/>
          </p:nvPr>
        </p:nvSpPr>
        <p:spPr>
          <a:xfrm>
            <a:off x="1080000" y="1800000"/>
            <a:ext cx="10032000" cy="4500000"/>
          </a:xfrm>
        </p:spPr>
        <p:txBody>
          <a:bodyPr/>
          <a:lstStyle/>
          <a:p>
            <a:r>
              <a:rPr lang="nl-NL" dirty="0"/>
              <a:t>Ketenpartners? </a:t>
            </a:r>
          </a:p>
          <a:p>
            <a:r>
              <a:rPr lang="nl-NL" dirty="0"/>
              <a:t>Organiseren regionale startbijeenkomst? </a:t>
            </a:r>
          </a:p>
          <a:p>
            <a:r>
              <a:rPr lang="nl-NL" dirty="0"/>
              <a:t>Betrekken cliëntvertegenwoordigers/ervaringsdeskundigen?</a:t>
            </a:r>
          </a:p>
          <a:p>
            <a:r>
              <a:rPr lang="nl-NL" dirty="0"/>
              <a:t>Bewoners?</a:t>
            </a:r>
          </a:p>
          <a:p>
            <a:endParaRPr lang="nl-NL" dirty="0"/>
          </a:p>
        </p:txBody>
      </p:sp>
    </p:spTree>
    <p:extLst>
      <p:ext uri="{BB962C8B-B14F-4D97-AF65-F5344CB8AC3E}">
        <p14:creationId xmlns:p14="http://schemas.microsoft.com/office/powerpoint/2010/main" val="127324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Regionale gemeentelijke samenwerking?</a:t>
            </a:r>
            <a:br>
              <a:rPr lang="nl-NL" dirty="0"/>
            </a:br>
            <a:endParaRPr lang="nl-NL" dirty="0"/>
          </a:p>
        </p:txBody>
      </p:sp>
      <p:sp>
        <p:nvSpPr>
          <p:cNvPr id="3" name="Tijdelijke aanduiding voor inhoud 2"/>
          <p:cNvSpPr>
            <a:spLocks noGrp="1"/>
          </p:cNvSpPr>
          <p:nvPr>
            <p:ph idx="1"/>
          </p:nvPr>
        </p:nvSpPr>
        <p:spPr>
          <a:xfrm>
            <a:off x="1079999" y="1800000"/>
            <a:ext cx="10236677" cy="4500000"/>
          </a:xfrm>
        </p:spPr>
        <p:txBody>
          <a:bodyPr/>
          <a:lstStyle/>
          <a:p>
            <a:r>
              <a:rPr lang="nl-NL" dirty="0"/>
              <a:t>Het is belangrijk om met elkaar te bespreken welke onderdelen/ processen we regionaal of lokaal willen organiseren. </a:t>
            </a:r>
          </a:p>
          <a:p>
            <a:pPr lvl="1"/>
            <a:r>
              <a:rPr lang="nl-NL" dirty="0"/>
              <a:t>Meldpunt?</a:t>
            </a:r>
          </a:p>
          <a:p>
            <a:pPr lvl="1"/>
            <a:r>
              <a:rPr lang="nl-NL" dirty="0"/>
              <a:t>Verkennend onderzoek?</a:t>
            </a:r>
          </a:p>
          <a:p>
            <a:pPr lvl="1"/>
            <a:r>
              <a:rPr lang="nl-NL" dirty="0"/>
              <a:t>Horen?</a:t>
            </a:r>
          </a:p>
          <a:p>
            <a:r>
              <a:rPr lang="nl-NL" dirty="0"/>
              <a:t>In welke regio ga je deelnemen aan het kwartaaloverleg?</a:t>
            </a:r>
          </a:p>
          <a:p>
            <a:pPr lvl="1"/>
            <a:r>
              <a:rPr lang="nl-NL" dirty="0"/>
              <a:t>Vanuit het landelijk ketenbureau wordt getracht de oude BOPZ overleggen te gebruiken op veiligheidsregio niveau</a:t>
            </a:r>
          </a:p>
        </p:txBody>
      </p:sp>
    </p:spTree>
    <p:extLst>
      <p:ext uri="{BB962C8B-B14F-4D97-AF65-F5344CB8AC3E}">
        <p14:creationId xmlns:p14="http://schemas.microsoft.com/office/powerpoint/2010/main" val="4108160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Hoe en wanneer B&amp;W te betrekken? </a:t>
            </a:r>
            <a:br>
              <a:rPr lang="nl-NL" dirty="0"/>
            </a:br>
            <a:endParaRPr lang="nl-NL" dirty="0"/>
          </a:p>
        </p:txBody>
      </p:sp>
      <p:sp>
        <p:nvSpPr>
          <p:cNvPr id="3" name="Tijdelijke aanduiding voor inhoud 2"/>
          <p:cNvSpPr>
            <a:spLocks noGrp="1"/>
          </p:cNvSpPr>
          <p:nvPr>
            <p:ph idx="1"/>
          </p:nvPr>
        </p:nvSpPr>
        <p:spPr>
          <a:xfrm>
            <a:off x="1080000" y="1800000"/>
            <a:ext cx="8829908" cy="4500000"/>
          </a:xfrm>
        </p:spPr>
        <p:txBody>
          <a:bodyPr/>
          <a:lstStyle/>
          <a:p>
            <a:r>
              <a:rPr lang="nl-NL" dirty="0"/>
              <a:t>Wat leggen we ze voor, hebben ze keuzes te maken, zo ja, welke? </a:t>
            </a:r>
          </a:p>
          <a:p>
            <a:r>
              <a:rPr lang="nl-NL" dirty="0"/>
              <a:t>Afstemming tussen burgemeester (OOV) en wethouder (zorg)?</a:t>
            </a:r>
          </a:p>
          <a:p>
            <a:endParaRPr lang="nl-NL" dirty="0"/>
          </a:p>
        </p:txBody>
      </p:sp>
    </p:spTree>
    <p:extLst>
      <p:ext uri="{BB962C8B-B14F-4D97-AF65-F5344CB8AC3E}">
        <p14:creationId xmlns:p14="http://schemas.microsoft.com/office/powerpoint/2010/main" val="3927724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225"/>
            <a:ext cx="10033200" cy="720000"/>
          </a:xfrm>
        </p:spPr>
        <p:txBody>
          <a:bodyPr/>
          <a:lstStyle/>
          <a:p>
            <a:r>
              <a:rPr lang="nl-NL" dirty="0"/>
              <a:t>Relatie andere wetten</a:t>
            </a:r>
          </a:p>
        </p:txBody>
      </p:sp>
      <p:sp>
        <p:nvSpPr>
          <p:cNvPr id="3" name="Tijdelijke aanduiding voor inhoud 2"/>
          <p:cNvSpPr>
            <a:spLocks noGrp="1"/>
          </p:cNvSpPr>
          <p:nvPr>
            <p:ph idx="1"/>
          </p:nvPr>
        </p:nvSpPr>
        <p:spPr/>
        <p:txBody>
          <a:bodyPr/>
          <a:lstStyle/>
          <a:p>
            <a:r>
              <a:rPr lang="nl-NL" dirty="0" err="1"/>
              <a:t>Wzd</a:t>
            </a:r>
            <a:r>
              <a:rPr lang="nl-NL" dirty="0"/>
              <a:t>, Jeugdwet</a:t>
            </a:r>
            <a:r>
              <a:rPr lang="nl-NL"/>
              <a:t>, anderen? </a:t>
            </a:r>
            <a:endParaRPr lang="nl-NL" dirty="0"/>
          </a:p>
        </p:txBody>
      </p:sp>
    </p:spTree>
    <p:extLst>
      <p:ext uri="{BB962C8B-B14F-4D97-AF65-F5344CB8AC3E}">
        <p14:creationId xmlns:p14="http://schemas.microsoft.com/office/powerpoint/2010/main" val="3768692049"/>
      </p:ext>
    </p:extLst>
  </p:cSld>
  <p:clrMapOvr>
    <a:masterClrMapping/>
  </p:clrMapOvr>
</p:sld>
</file>

<file path=ppt/theme/theme1.xml><?xml version="1.0" encoding="utf-8"?>
<a:theme xmlns:a="http://schemas.openxmlformats.org/drawingml/2006/main" name="VNG_Basis - kopie">
  <a:themeElements>
    <a:clrScheme name="Aangepast 17">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V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E455056-2E07-40E3-A23C-F1856412D281}" vid="{436D15DC-6C1F-43E0-BA25-266AD42F8E4E}"/>
    </a:ext>
  </a:extLst>
</a:theme>
</file>

<file path=ppt/theme/theme2.xml><?xml version="1.0" encoding="utf-8"?>
<a:theme xmlns:a="http://schemas.openxmlformats.org/drawingml/2006/main" name="VNG Titels">
  <a:themeElements>
    <a:clrScheme name="Aangepast 23">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41"/>
      </a:accent5>
      <a:accent6>
        <a:srgbClr val="C20016"/>
      </a:accent6>
      <a:hlink>
        <a:srgbClr val="999999"/>
      </a:hlink>
      <a:folHlink>
        <a:srgbClr val="CCCCCC"/>
      </a:folHlink>
    </a:clrScheme>
    <a:fontScheme name="Kantoor - klassie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e1" id="{CE455056-2E07-40E3-A23C-F1856412D281}" vid="{E190F73E-30FE-4981-A67C-E1D98411DE6E}"/>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45027f7a-83d9-4c61-b227-67febdd2feed">VNET-1119-6719</_dlc_DocId>
    <_dlc_DocIdUrl xmlns="45027f7a-83d9-4c61-b227-67febdd2feed">
      <Url>http://vnet3.vnet.local/Projecten/VeiligheidsnetwerkONL/_layouts/DocIdRedir.aspx?ID=VNET-1119-6719</Url>
      <Description>VNET-1119-6719</Description>
    </_dlc_DocIdUrl>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387F91E5B9F954D97E920F123A0088F" ma:contentTypeVersion="1" ma:contentTypeDescription="Een nieuw document maken." ma:contentTypeScope="" ma:versionID="b350dc04c4a2ed3b20761316dad4375f">
  <xsd:schema xmlns:xsd="http://www.w3.org/2001/XMLSchema" xmlns:xs="http://www.w3.org/2001/XMLSchema" xmlns:p="http://schemas.microsoft.com/office/2006/metadata/properties" xmlns:ns1="http://schemas.microsoft.com/sharepoint/v3" xmlns:ns2="45027f7a-83d9-4c61-b227-67febdd2feed" targetNamespace="http://schemas.microsoft.com/office/2006/metadata/properties" ma:root="true" ma:fieldsID="3ae0be8c3213bb092ce87471488950ed" ns1:_="" ns2:_="">
    <xsd:import namespace="http://schemas.microsoft.com/sharepoint/v3"/>
    <xsd:import namespace="45027f7a-83d9-4c61-b227-67febdd2feed"/>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Begindatum van de planning" ma:internalName="PublishingStartDate">
      <xsd:simpleType>
        <xsd:restriction base="dms:Unknown"/>
      </xsd:simpleType>
    </xsd:element>
    <xsd:element name="PublishingExpirationDate" ma:index="12" nillable="true" ma:displayName="Einddatum van de planning"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027f7a-83d9-4c61-b227-67febdd2feed"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8C00981-EC7C-451C-9FD4-FC7C268B79CA}"/>
</file>

<file path=customXml/itemProps2.xml><?xml version="1.0" encoding="utf-8"?>
<ds:datastoreItem xmlns:ds="http://schemas.openxmlformats.org/officeDocument/2006/customXml" ds:itemID="{963847F2-0D2B-4D86-AF6B-D9263AEF968D}"/>
</file>

<file path=customXml/itemProps3.xml><?xml version="1.0" encoding="utf-8"?>
<ds:datastoreItem xmlns:ds="http://schemas.openxmlformats.org/officeDocument/2006/customXml" ds:itemID="{3F791293-6FFC-4696-AC45-29534BAEE714}"/>
</file>

<file path=customXml/itemProps4.xml><?xml version="1.0" encoding="utf-8"?>
<ds:datastoreItem xmlns:ds="http://schemas.openxmlformats.org/officeDocument/2006/customXml" ds:itemID="{06EBF8F5-9888-4893-AC2E-22780E3A4AE0}"/>
</file>

<file path=docProps/app.xml><?xml version="1.0" encoding="utf-8"?>
<Properties xmlns="http://schemas.openxmlformats.org/officeDocument/2006/extended-properties" xmlns:vt="http://schemas.openxmlformats.org/officeDocument/2006/docPropsVTypes">
  <Template>VNG</Template>
  <TotalTime>92</TotalTime>
  <Words>538</Words>
  <Application>Microsoft Office PowerPoint</Application>
  <PresentationFormat>Breedbeeld</PresentationFormat>
  <Paragraphs>68</Paragraphs>
  <Slides>9</Slides>
  <Notes>1</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9</vt:i4>
      </vt:variant>
    </vt:vector>
  </HeadingPairs>
  <TitlesOfParts>
    <vt:vector size="14" baseType="lpstr">
      <vt:lpstr>ＭＳ Ｐゴシック</vt:lpstr>
      <vt:lpstr>Arial</vt:lpstr>
      <vt:lpstr>Calibri</vt:lpstr>
      <vt:lpstr>VNG_Basis - kopie</vt:lpstr>
      <vt:lpstr>VNG Titels</vt:lpstr>
      <vt:lpstr>Deelsessie III</vt:lpstr>
      <vt:lpstr>Achtergrond</vt:lpstr>
      <vt:lpstr>Rol en taken van gemeenten</vt:lpstr>
      <vt:lpstr>Wat is nodig voor de implementatie? </vt:lpstr>
      <vt:lpstr>Tijd, geld en organisatie inrichting? </vt:lpstr>
      <vt:lpstr>Wie zijn lokale en regionale stakeholders?</vt:lpstr>
      <vt:lpstr>Regionale gemeentelijke samenwerking? </vt:lpstr>
      <vt:lpstr>Hoe en wanneer B&amp;W te betrekken?  </vt:lpstr>
      <vt:lpstr>Relatie andere wetten</vt:lpstr>
    </vt:vector>
  </TitlesOfParts>
  <Company>Valid WPS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Deelsessie III</dc:title>
  <dc:creator>Lance Gillissen</dc:creator>
  <cp:keywords>All Places</cp:keywords>
  <cp:lastModifiedBy>Smits,Fleur</cp:lastModifiedBy>
  <cp:revision>21</cp:revision>
  <cp:lastPrinted>2016-11-29T12:08:35Z</cp:lastPrinted>
  <dcterms:created xsi:type="dcterms:W3CDTF">2018-11-20T14:22:51Z</dcterms:created>
  <dcterms:modified xsi:type="dcterms:W3CDTF">2018-12-20T09:10:03Z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0x0101004387F91E5B9F954D97E920F123A0088F</vt:lpwstr>
  </property>
  <property fmtid="{D5CDD505-2E9C-101B-9397-08002B2CF9AE}" pid="3" name="_dlc_DocIdItemGuid">
    <vt:lpwstr>8257b463-eb62-4f80-8ac5-cf34ef725885</vt:lpwstr>
  </property>
  <property fmtid="{D5CDD505-2E9C-101B-9397-08002B2CF9AE}" pid="4" name="TaxKeyword">
    <vt:lpwstr>93;#All Places|ac33864e-a65c-4503-a184-ef05ebb44bd4</vt:lpwstr>
  </property>
  <property fmtid="{D5CDD505-2E9C-101B-9397-08002B2CF9AE}" pid="5" name="TaxKeywordTaxHTField">
    <vt:lpwstr>All Places|ac33864e-a65c-4503-a184-ef05ebb44bd4</vt:lpwstr>
  </property>
</Properties>
</file>